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2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8" r:id="rId31"/>
    <p:sldId id="319" r:id="rId32"/>
    <p:sldId id="320" r:id="rId33"/>
    <p:sldId id="321" r:id="rId34"/>
    <p:sldId id="323" r:id="rId35"/>
    <p:sldId id="325" r:id="rId36"/>
    <p:sldId id="327" r:id="rId37"/>
    <p:sldId id="328" r:id="rId38"/>
    <p:sldId id="32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8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5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5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7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1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55CF-AB42-4960-8454-3A2B775B9F2D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EBAC0-011C-48AD-897A-AB409314A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Understanding How Dimension Reduction Tools Work: An Empirical Approach to Deciphering t-SNE, UMAP, </a:t>
            </a:r>
            <a:r>
              <a:rPr lang="en-US" altLang="ko-KR" sz="4000" dirty="0" err="1"/>
              <a:t>TriMap</a:t>
            </a:r>
            <a:r>
              <a:rPr lang="en-US" altLang="ko-KR" sz="4000" dirty="0"/>
              <a:t>, and </a:t>
            </a:r>
            <a:r>
              <a:rPr lang="en-US" altLang="ko-KR" sz="4000" dirty="0" err="1"/>
              <a:t>PaCMAP</a:t>
            </a:r>
            <a:r>
              <a:rPr lang="en-US" altLang="ko-KR" sz="4000" dirty="0"/>
              <a:t> for Data Visualization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Nov 23, 2021</a:t>
            </a:r>
          </a:p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5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2B6243-3F74-49D2-80E3-271C041CD248}"/>
                  </a:ext>
                </a:extLst>
              </p:cNvPr>
              <p:cNvSpPr txBox="1"/>
              <p:nvPr/>
            </p:nvSpPr>
            <p:spPr>
              <a:xfrm>
                <a:off x="4698365" y="3487059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2B6243-3F74-49D2-80E3-271C041CD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365" y="3487059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1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66327-56F1-4505-800C-D08FB83B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2" y="1891659"/>
            <a:ext cx="4622482" cy="9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/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E47A137-BFB2-4B87-98E9-C8A445CC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899" y="3856001"/>
            <a:ext cx="3937881" cy="76940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75DE7-1FF8-49C2-A5C6-718844721476}"/>
              </a:ext>
            </a:extLst>
          </p:cNvPr>
          <p:cNvCxnSpPr>
            <a:cxnSpLocks/>
          </p:cNvCxnSpPr>
          <p:nvPr/>
        </p:nvCxnSpPr>
        <p:spPr>
          <a:xfrm flipV="1">
            <a:off x="5794629" y="3345623"/>
            <a:ext cx="2642494" cy="835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23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/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75DE7-1FF8-49C2-A5C6-718844721476}"/>
              </a:ext>
            </a:extLst>
          </p:cNvPr>
          <p:cNvCxnSpPr>
            <a:cxnSpLocks/>
          </p:cNvCxnSpPr>
          <p:nvPr/>
        </p:nvCxnSpPr>
        <p:spPr>
          <a:xfrm flipV="1">
            <a:off x="5794629" y="3345623"/>
            <a:ext cx="2642494" cy="83555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78D746-10F0-49BE-ACA3-6F7EF873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68" y="4640831"/>
            <a:ext cx="6380081" cy="5232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FFFAB9-B197-46B5-98B3-DF70930C2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674" y="1621730"/>
            <a:ext cx="3937881" cy="7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/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75DE7-1FF8-49C2-A5C6-718844721476}"/>
              </a:ext>
            </a:extLst>
          </p:cNvPr>
          <p:cNvCxnSpPr>
            <a:cxnSpLocks/>
          </p:cNvCxnSpPr>
          <p:nvPr/>
        </p:nvCxnSpPr>
        <p:spPr>
          <a:xfrm flipV="1">
            <a:off x="5852995" y="3345623"/>
            <a:ext cx="2642494" cy="835556"/>
          </a:xfrm>
          <a:prstGeom prst="straightConnector1">
            <a:avLst/>
          </a:prstGeom>
          <a:ln w="57150">
            <a:solidFill>
              <a:srgbClr val="00B0F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2DBBC5-C8E5-481E-AD78-1AA21A052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536" y="4450910"/>
            <a:ext cx="8095379" cy="9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/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104546-1484-4F55-87EC-67804EEBF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04" y="2522365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975DE7-1FF8-49C2-A5C6-718844721476}"/>
              </a:ext>
            </a:extLst>
          </p:cNvPr>
          <p:cNvCxnSpPr>
            <a:cxnSpLocks/>
          </p:cNvCxnSpPr>
          <p:nvPr/>
        </p:nvCxnSpPr>
        <p:spPr>
          <a:xfrm flipV="1">
            <a:off x="5852995" y="1290410"/>
            <a:ext cx="4769609" cy="2890769"/>
          </a:xfrm>
          <a:prstGeom prst="straightConnector1">
            <a:avLst/>
          </a:prstGeom>
          <a:ln w="5715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07E99E5-ED0B-43CA-A8BE-915B280A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5" y="4450997"/>
            <a:ext cx="7434595" cy="84493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920F37F-C32A-4022-86FE-6A4DC9783D7E}"/>
              </a:ext>
            </a:extLst>
          </p:cNvPr>
          <p:cNvSpPr/>
          <p:nvPr/>
        </p:nvSpPr>
        <p:spPr>
          <a:xfrm>
            <a:off x="10722787" y="1026285"/>
            <a:ext cx="282872" cy="2828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B72B5-8CEC-43BE-B151-1C852951294A}"/>
                  </a:ext>
                </a:extLst>
              </p:cNvPr>
              <p:cNvSpPr txBox="1"/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B72B5-8CEC-43BE-B151-1C8529512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92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</a:t>
            </a:r>
            <a:r>
              <a:rPr lang="en-US" altLang="ko-KR" dirty="0" err="1"/>
              <a:t>TriMap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29818B-F8F9-4F53-A449-F984701B49C6}"/>
                  </a:ext>
                </a:extLst>
              </p:cNvPr>
              <p:cNvSpPr txBox="1"/>
              <p:nvPr/>
            </p:nvSpPr>
            <p:spPr>
              <a:xfrm>
                <a:off x="3972638" y="4541919"/>
                <a:ext cx="5242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nearest neighbors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29818B-F8F9-4F53-A449-F984701B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38" y="4541919"/>
                <a:ext cx="5242283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86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</a:t>
            </a:r>
            <a:r>
              <a:rPr lang="en-US" altLang="ko-KR" dirty="0" err="1"/>
              <a:t>TriMap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0DCB5E-9729-46F9-A563-5C032797432D}"/>
                  </a:ext>
                </a:extLst>
              </p:cNvPr>
              <p:cNvSpPr txBox="1"/>
              <p:nvPr/>
            </p:nvSpPr>
            <p:spPr>
              <a:xfrm>
                <a:off x="4118963" y="2840237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0DCB5E-9729-46F9-A563-5C032797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63" y="2840237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타원 12">
            <a:extLst>
              <a:ext uri="{FF2B5EF4-FFF2-40B4-BE49-F238E27FC236}">
                <a16:creationId xmlns:a16="http://schemas.microsoft.com/office/drawing/2014/main" id="{3C4C184D-169A-4481-9ABA-9559E57DF226}"/>
              </a:ext>
            </a:extLst>
          </p:cNvPr>
          <p:cNvSpPr/>
          <p:nvPr/>
        </p:nvSpPr>
        <p:spPr>
          <a:xfrm>
            <a:off x="10722787" y="10262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C83B0-AC66-408E-BAB6-1B23FF859112}"/>
                  </a:ext>
                </a:extLst>
              </p:cNvPr>
              <p:cNvSpPr txBox="1"/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C83B0-AC66-408E-BAB6-1B23FF85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A8CF1-98D8-4072-BD4F-4EB6A32840B3}"/>
                  </a:ext>
                </a:extLst>
              </p:cNvPr>
              <p:cNvSpPr txBox="1"/>
              <p:nvPr/>
            </p:nvSpPr>
            <p:spPr>
              <a:xfrm>
                <a:off x="3139087" y="4676039"/>
                <a:ext cx="7204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Create 50 triplets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per observation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A8CF1-98D8-4072-BD4F-4EB6A328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087" y="4676039"/>
                <a:ext cx="7204658" cy="523220"/>
              </a:xfrm>
              <a:prstGeom prst="rect">
                <a:avLst/>
              </a:prstGeom>
              <a:blipFill>
                <a:blip r:embed="rId5"/>
                <a:stretch>
                  <a:fillRect l="-177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66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</a:t>
            </a:r>
            <a:r>
              <a:rPr lang="en-US" altLang="ko-KR" dirty="0" err="1"/>
              <a:t>TriMap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4C184D-169A-4481-9ABA-9559E57DF226}"/>
              </a:ext>
            </a:extLst>
          </p:cNvPr>
          <p:cNvSpPr/>
          <p:nvPr/>
        </p:nvSpPr>
        <p:spPr>
          <a:xfrm>
            <a:off x="10722787" y="10262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C83B0-AC66-408E-BAB6-1B23FF859112}"/>
                  </a:ext>
                </a:extLst>
              </p:cNvPr>
              <p:cNvSpPr txBox="1"/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6C83B0-AC66-408E-BAB6-1B23FF85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302" y="414576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A8CF1-98D8-4072-BD4F-4EB6A32840B3}"/>
                  </a:ext>
                </a:extLst>
              </p:cNvPr>
              <p:cNvSpPr txBox="1"/>
              <p:nvPr/>
            </p:nvSpPr>
            <p:spPr>
              <a:xfrm>
                <a:off x="1725618" y="4921837"/>
                <a:ext cx="10297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/>
                  <a:t>Create 5 additional triplets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per observation, randomly.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A8CF1-98D8-4072-BD4F-4EB6A328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618" y="4921837"/>
                <a:ext cx="10297769" cy="523220"/>
              </a:xfrm>
              <a:prstGeom prst="rect">
                <a:avLst/>
              </a:prstGeom>
              <a:blipFill>
                <a:blip r:embed="rId4"/>
                <a:stretch>
                  <a:fillRect l="-1184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타원 15">
            <a:extLst>
              <a:ext uri="{FF2B5EF4-FFF2-40B4-BE49-F238E27FC236}">
                <a16:creationId xmlns:a16="http://schemas.microsoft.com/office/drawing/2014/main" id="{E0A5E0DB-062D-4D5B-A840-51E6DB7C6766}"/>
              </a:ext>
            </a:extLst>
          </p:cNvPr>
          <p:cNvSpPr/>
          <p:nvPr/>
        </p:nvSpPr>
        <p:spPr>
          <a:xfrm>
            <a:off x="755852" y="255736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96CEA-D52B-400E-95B9-8C244BA23098}"/>
                  </a:ext>
                </a:extLst>
              </p:cNvPr>
              <p:cNvSpPr txBox="1"/>
              <p:nvPr/>
            </p:nvSpPr>
            <p:spPr>
              <a:xfrm>
                <a:off x="568367" y="2051979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196CEA-D52B-400E-95B9-8C244BA23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" y="2051979"/>
                <a:ext cx="6578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9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</a:t>
            </a:r>
            <a:r>
              <a:rPr lang="en-US" altLang="ko-KR" dirty="0" err="1"/>
              <a:t>TriMap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17346-A479-4C30-ABD3-D4AA26F62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1"/>
          <a:stretch/>
        </p:blipFill>
        <p:spPr>
          <a:xfrm>
            <a:off x="233463" y="3277917"/>
            <a:ext cx="3290381" cy="1038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80CA9D-0B12-478E-A967-EE8AD3E62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2"/>
          <a:stretch/>
        </p:blipFill>
        <p:spPr>
          <a:xfrm>
            <a:off x="4170328" y="1742569"/>
            <a:ext cx="6180186" cy="1132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BA30E4-2519-4908-8F7C-2EA35948A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626" y="3277916"/>
            <a:ext cx="7714342" cy="13255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AF5EDF-2699-4332-B951-4A9C4C3D0FC3}"/>
              </a:ext>
            </a:extLst>
          </p:cNvPr>
          <p:cNvSpPr txBox="1"/>
          <p:nvPr/>
        </p:nvSpPr>
        <p:spPr>
          <a:xfrm>
            <a:off x="1219779" y="4247386"/>
            <a:ext cx="101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Loss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1B5E6D-391B-43B6-A05D-F2DD5A03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28" y="4517483"/>
            <a:ext cx="5788189" cy="1149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AE347D-DD7E-452E-BCE4-1716BF9DACA9}"/>
                  </a:ext>
                </a:extLst>
              </p:cNvPr>
              <p:cNvSpPr txBox="1"/>
              <p:nvPr/>
            </p:nvSpPr>
            <p:spPr>
              <a:xfrm>
                <a:off x="2550326" y="2377636"/>
                <a:ext cx="3240005" cy="3040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6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ko-KR" altLang="en-US" sz="6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AE347D-DD7E-452E-BCE4-1716BF9DA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26" y="2377636"/>
                <a:ext cx="3240005" cy="30401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63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174E4-D2CC-44CA-8474-9FE76E8F1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052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Introduction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Preliminary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Principles of a Good Objective Function for Dimension Reduction, Part I: The Loss Function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Principles of a Good Objective Function for Dimension Reduction, Part II: Graph Construction and Attractive and Repulsive Forces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The </a:t>
            </a:r>
            <a:r>
              <a:rPr lang="en-US" altLang="ko-KR" dirty="0" err="1"/>
              <a:t>PaCMAP</a:t>
            </a:r>
            <a:r>
              <a:rPr lang="en-US" altLang="ko-KR" dirty="0"/>
              <a:t> Algorithm</a:t>
            </a:r>
          </a:p>
          <a:p>
            <a:pPr marL="514350" indent="-514350">
              <a:buAutoNum type="arabicPeriod"/>
            </a:pPr>
            <a:r>
              <a:rPr lang="en-US" altLang="ko-KR" dirty="0"/>
              <a:t>Numerical experiments</a:t>
            </a:r>
          </a:p>
          <a:p>
            <a:pPr marL="514350" indent="-514350">
              <a:buAutoNum type="arabicPeriod"/>
            </a:pPr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6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92320" cy="1677684"/>
          </a:xfrm>
        </p:spPr>
        <p:txBody>
          <a:bodyPr>
            <a:normAutofit/>
          </a:bodyPr>
          <a:lstStyle/>
          <a:p>
            <a:r>
              <a:rPr lang="en-US" altLang="ko-KR" sz="3800" dirty="0"/>
              <a:t>3. Principles of a Good Objective Function for Dimension Reduction, Part I: The Loss Function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9226B4-B65D-44D7-B15F-92260663F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67" y="1809387"/>
            <a:ext cx="10291864" cy="1047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1D3F6E-3189-4369-9E00-365CBDB8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05" y="2857029"/>
            <a:ext cx="8608509" cy="38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3DA3EE-D417-432C-BADC-0344CED6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75" y="282765"/>
            <a:ext cx="8274249" cy="62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10A11F-E3DA-45B1-950C-BC033E06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1988090"/>
            <a:ext cx="5133975" cy="47625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156E05D-9E54-492A-8B42-E9E1329C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6821" cy="162296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Principles of a Good Objective Function for Dimension Reduction, Part I: The Loss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58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B79E31-E2BF-4BD1-A14F-E03E253F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57" y="0"/>
            <a:ext cx="9381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8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03043F-E050-415C-B67C-CE1673B0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6" y="386266"/>
            <a:ext cx="11186808" cy="4661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50DA2-EAB4-4355-B983-5E36F4F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4353"/>
            <a:ext cx="12192000" cy="10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2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1A6A06-866D-48A1-85D3-66D544F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5" y="235422"/>
            <a:ext cx="11691027" cy="19759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Principles of a Good Objective Function for Dimension Reduction, Part II: Graph Construction and Attractive and Repulsive Forces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31C165-1489-4DDD-8E62-DD916793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561" y="2921450"/>
            <a:ext cx="1986878" cy="1084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D444D071-02BC-4A29-ABF0-7FB56ABD9E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904" y="1933451"/>
                <a:ext cx="11691027" cy="19759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2800" dirty="0"/>
                  <a:t>Consider a simple triplets loss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800" b="0" dirty="0"/>
                  <a:t> if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2800" b="0" dirty="0"/>
                  <a:t> is the further away than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800" b="0" dirty="0"/>
                  <a:t>, and 0 otherwise. </a:t>
                </a:r>
              </a:p>
            </p:txBody>
          </p:sp>
        </mc:Choice>
        <mc:Fallback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D444D071-02BC-4A29-ABF0-7FB56ABD9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04" y="1933451"/>
                <a:ext cx="11691027" cy="1975998"/>
              </a:xfrm>
              <a:prstGeom prst="rect">
                <a:avLst/>
              </a:prstGeom>
              <a:blipFill>
                <a:blip r:embed="rId3"/>
                <a:stretch>
                  <a:fillRect l="-9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FE9083-F2A9-43EB-9E25-297F690C4536}"/>
              </a:ext>
            </a:extLst>
          </p:cNvPr>
          <p:cNvGrpSpPr/>
          <p:nvPr/>
        </p:nvGrpSpPr>
        <p:grpSpPr>
          <a:xfrm>
            <a:off x="1747600" y="4427398"/>
            <a:ext cx="1758388" cy="2010904"/>
            <a:chOff x="1481711" y="4414428"/>
            <a:chExt cx="1758388" cy="201090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79D1F70-067E-4571-958C-7FAE62FE22AA}"/>
                </a:ext>
              </a:extLst>
            </p:cNvPr>
            <p:cNvSpPr/>
            <p:nvPr/>
          </p:nvSpPr>
          <p:spPr>
            <a:xfrm>
              <a:off x="1696846" y="5278444"/>
              <a:ext cx="282872" cy="2828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E29344-F263-4B98-A482-C201274D74E9}"/>
                </a:ext>
              </a:extLst>
            </p:cNvPr>
            <p:cNvSpPr/>
            <p:nvPr/>
          </p:nvSpPr>
          <p:spPr>
            <a:xfrm>
              <a:off x="2957227" y="4414428"/>
              <a:ext cx="282872" cy="2828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47DF009-4F88-4F8C-8795-E3F73346511A}"/>
                </a:ext>
              </a:extLst>
            </p:cNvPr>
            <p:cNvSpPr/>
            <p:nvPr/>
          </p:nvSpPr>
          <p:spPr>
            <a:xfrm>
              <a:off x="2957227" y="5278444"/>
              <a:ext cx="282872" cy="2828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4D09A25-D4F7-4E06-A92C-3A7569049D58}"/>
                </a:ext>
              </a:extLst>
            </p:cNvPr>
            <p:cNvSpPr/>
            <p:nvPr/>
          </p:nvSpPr>
          <p:spPr>
            <a:xfrm>
              <a:off x="2957227" y="6142460"/>
              <a:ext cx="282872" cy="2828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F49588-B06C-4E66-B12E-D64C4BE74DE2}"/>
                    </a:ext>
                  </a:extLst>
                </p:cNvPr>
                <p:cNvSpPr txBox="1"/>
                <p:nvPr/>
              </p:nvSpPr>
              <p:spPr>
                <a:xfrm>
                  <a:off x="1481711" y="4813591"/>
                  <a:ext cx="65784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F49588-B06C-4E66-B12E-D64C4BE74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711" y="4813591"/>
                  <a:ext cx="65784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829E3EF-0971-4FD0-89BE-60DA3CE9961E}"/>
              </a:ext>
            </a:extLst>
          </p:cNvPr>
          <p:cNvSpPr/>
          <p:nvPr/>
        </p:nvSpPr>
        <p:spPr>
          <a:xfrm>
            <a:off x="7595051" y="520834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656E2E-F801-4971-AEF1-E9836D0A9DB4}"/>
              </a:ext>
            </a:extLst>
          </p:cNvPr>
          <p:cNvSpPr/>
          <p:nvPr/>
        </p:nvSpPr>
        <p:spPr>
          <a:xfrm>
            <a:off x="9276964" y="413458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8E50A2F-08A4-4A3C-B60E-6F7EC83F8F19}"/>
              </a:ext>
            </a:extLst>
          </p:cNvPr>
          <p:cNvSpPr/>
          <p:nvPr/>
        </p:nvSpPr>
        <p:spPr>
          <a:xfrm>
            <a:off x="8252892" y="520834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9AD778-3098-495D-BF26-50F1CF6A3F9A}"/>
              </a:ext>
            </a:extLst>
          </p:cNvPr>
          <p:cNvSpPr/>
          <p:nvPr/>
        </p:nvSpPr>
        <p:spPr>
          <a:xfrm>
            <a:off x="9276964" y="6296866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C7F5B4-D1A9-478F-A64E-DEA491A80033}"/>
                  </a:ext>
                </a:extLst>
              </p:cNvPr>
              <p:cNvSpPr txBox="1"/>
              <p:nvPr/>
            </p:nvSpPr>
            <p:spPr>
              <a:xfrm>
                <a:off x="7379916" y="4743492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C7F5B4-D1A9-478F-A64E-DEA491A80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16" y="4743492"/>
                <a:ext cx="6578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C81985-9A94-42C9-9D9C-6E47BA209B06}"/>
              </a:ext>
            </a:extLst>
          </p:cNvPr>
          <p:cNvCxnSpPr>
            <a:cxnSpLocks/>
          </p:cNvCxnSpPr>
          <p:nvPr/>
        </p:nvCxnSpPr>
        <p:spPr>
          <a:xfrm>
            <a:off x="4741790" y="5419449"/>
            <a:ext cx="161361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1A6A06-866D-48A1-85D3-66D544F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5" y="235422"/>
            <a:ext cx="11691027" cy="19759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Principles of a Good Objective Function for Dimension Reduction, Part II: Graph Construction and Attractive and Repulsive Forces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74077C-7895-4D17-B217-086A9C33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37" y="2211420"/>
            <a:ext cx="10883162" cy="36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2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1A6A06-866D-48A1-85D3-66D544F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5" y="23542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4. Part II: Graph Construction and Attractive and Repulsive Forces: t-SNE and UMAP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255F47-A96F-4DA7-B34B-ECA335B5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30" y="2211420"/>
            <a:ext cx="10848975" cy="2381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F2977-2B75-469F-AD4B-190B305E7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"/>
          <a:stretch/>
        </p:blipFill>
        <p:spPr>
          <a:xfrm>
            <a:off x="733930" y="4681216"/>
            <a:ext cx="4686517" cy="1298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BA3F1F-7CEA-4674-A31A-BEA2AFCCC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46" y="4773187"/>
            <a:ext cx="4761082" cy="11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3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1A6A06-866D-48A1-85D3-66D544F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05" y="23542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4. Part II: Graph Construction and Attractive and Repulsive Forces: t-SNE and UMAP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255F47-A96F-4DA7-B34B-ECA335B5F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30" y="2211420"/>
            <a:ext cx="10848975" cy="2381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F81409C-7E24-4C05-A691-48ED1BE35330}"/>
                  </a:ext>
                </a:extLst>
              </p:cNvPr>
              <p:cNvSpPr/>
              <p:nvPr/>
            </p:nvSpPr>
            <p:spPr>
              <a:xfrm>
                <a:off x="617705" y="4822446"/>
                <a:ext cx="11081427" cy="1599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Both of these forces decay rapidly to 0 when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2400" dirty="0"/>
                  <a:t> are non-neighbors in the original space, and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2400" dirty="0"/>
                  <a:t> is sufficiently large.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t-SNE cannot distinguish between further points, which explains why t-SNE loses its ability to preserve global structure.  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F81409C-7E24-4C05-A691-48ED1BE35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05" y="4822446"/>
                <a:ext cx="11081427" cy="1599412"/>
              </a:xfrm>
              <a:prstGeom prst="rect">
                <a:avLst/>
              </a:prstGeom>
              <a:blipFill>
                <a:blip r:embed="rId3"/>
                <a:stretch>
                  <a:fillRect l="-715" t="-3053" r="-660" b="-8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867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461CD4-BEFB-448E-8A62-611B55B6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3" y="322335"/>
            <a:ext cx="7315202" cy="62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78C41-B9C3-471C-AF76-5B33F14F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64" y="1745087"/>
            <a:ext cx="4691271" cy="43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07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5A43FB-6C14-4C93-B632-C777CFD6AED1}"/>
              </a:ext>
            </a:extLst>
          </p:cNvPr>
          <p:cNvSpPr/>
          <p:nvPr/>
        </p:nvSpPr>
        <p:spPr>
          <a:xfrm>
            <a:off x="1939047" y="607978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AA6082-CF37-4E70-8B46-8ED29F02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7" y="1407185"/>
            <a:ext cx="11405506" cy="42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2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5A43FB-6C14-4C93-B632-C777CFD6AED1}"/>
              </a:ext>
            </a:extLst>
          </p:cNvPr>
          <p:cNvSpPr/>
          <p:nvPr/>
        </p:nvSpPr>
        <p:spPr>
          <a:xfrm>
            <a:off x="1939047" y="607978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5. The </a:t>
            </a:r>
            <a:r>
              <a:rPr lang="en-US" altLang="ko-KR" dirty="0" err="1"/>
              <a:t>PaCMAP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9620B4-0230-4B6C-B55F-B78FD051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35" y="1316764"/>
            <a:ext cx="9387530" cy="51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9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5. The </a:t>
            </a:r>
            <a:r>
              <a:rPr lang="en-US" altLang="ko-KR" dirty="0" err="1"/>
              <a:t>PaCMAP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97A888-8A2B-41AE-9763-9A61B14AF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"/>
          <a:stretch/>
        </p:blipFill>
        <p:spPr>
          <a:xfrm>
            <a:off x="0" y="1452663"/>
            <a:ext cx="12192000" cy="49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01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5. The </a:t>
            </a:r>
            <a:r>
              <a:rPr lang="en-US" altLang="ko-KR" dirty="0" err="1"/>
              <a:t>PaCMAP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64770-E550-47D9-8A96-3C705012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6" y="1366398"/>
            <a:ext cx="11691027" cy="43849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A9589F-5B57-405A-B859-DB0AFB5DD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87"/>
          <a:stretch/>
        </p:blipFill>
        <p:spPr>
          <a:xfrm>
            <a:off x="1402234" y="5751364"/>
            <a:ext cx="9387530" cy="96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5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6. Numerical experiments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E5807-9830-42CF-A9AD-BAD7DB8D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37" y="1249153"/>
            <a:ext cx="7141925" cy="52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6. Numerical experiments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CB88D-8EDE-4C55-91A7-08F113BA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3" y="1815932"/>
            <a:ext cx="11271115" cy="46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30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F163458-5CB4-488E-A4B0-5483D1228859}"/>
              </a:ext>
            </a:extLst>
          </p:cNvPr>
          <p:cNvSpPr/>
          <p:nvPr/>
        </p:nvSpPr>
        <p:spPr>
          <a:xfrm>
            <a:off x="1939047" y="415047"/>
            <a:ext cx="1219200" cy="72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943686-D8C5-414F-9158-6F50A52C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58" y="-116732"/>
            <a:ext cx="11691027" cy="1975998"/>
          </a:xfrm>
        </p:spPr>
        <p:txBody>
          <a:bodyPr>
            <a:normAutofit/>
          </a:bodyPr>
          <a:lstStyle/>
          <a:p>
            <a:r>
              <a:rPr lang="en-US" altLang="ko-KR" dirty="0"/>
              <a:t>6. Numerical experiments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7CF0C-EE2D-46C6-92CF-54274277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379"/>
            <a:ext cx="12192000" cy="2593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841639-8669-4FCB-9B50-BFD14112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91" y="3658021"/>
            <a:ext cx="10486417" cy="30465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839C29-D1DF-4D38-BA3C-C1EC033C4F8C}"/>
              </a:ext>
            </a:extLst>
          </p:cNvPr>
          <p:cNvSpPr/>
          <p:nvPr/>
        </p:nvSpPr>
        <p:spPr>
          <a:xfrm>
            <a:off x="78657" y="3550518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SVM Accuracy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F8A6D2-20EA-48CE-9111-3BB37E3954F0}"/>
              </a:ext>
            </a:extLst>
          </p:cNvPr>
          <p:cNvSpPr/>
          <p:nvPr/>
        </p:nvSpPr>
        <p:spPr>
          <a:xfrm>
            <a:off x="917188" y="6519914"/>
            <a:ext cx="273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Random triplet accuracy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32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0B56A98E-B731-49A6-B2EA-81D98EA71ABD}"/>
              </a:ext>
            </a:extLst>
          </p:cNvPr>
          <p:cNvSpPr txBox="1">
            <a:spLocks/>
          </p:cNvSpPr>
          <p:nvPr/>
        </p:nvSpPr>
        <p:spPr>
          <a:xfrm>
            <a:off x="202658" y="-116732"/>
            <a:ext cx="11691027" cy="1975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6. Numerical experiments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18518E-AA39-43DF-A35D-009F815B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271"/>
            <a:ext cx="12192000" cy="40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4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0B56A98E-B731-49A6-B2EA-81D98EA71ABD}"/>
              </a:ext>
            </a:extLst>
          </p:cNvPr>
          <p:cNvSpPr txBox="1">
            <a:spLocks/>
          </p:cNvSpPr>
          <p:nvPr/>
        </p:nvSpPr>
        <p:spPr>
          <a:xfrm>
            <a:off x="202658" y="-116732"/>
            <a:ext cx="11691027" cy="1975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6. References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412D37-EE58-4303-B49D-F8EB03651BC9}"/>
              </a:ext>
            </a:extLst>
          </p:cNvPr>
          <p:cNvSpPr/>
          <p:nvPr/>
        </p:nvSpPr>
        <p:spPr>
          <a:xfrm>
            <a:off x="202657" y="1607322"/>
            <a:ext cx="1185315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[1] Wang, Y., Huang, H., Rudin, C., &amp; </a:t>
            </a:r>
            <a:r>
              <a:rPr lang="en-US" altLang="ko-KR" sz="2800" dirty="0" err="1">
                <a:solidFill>
                  <a:srgbClr val="222222"/>
                </a:solidFill>
                <a:latin typeface="+mj-lt"/>
              </a:rPr>
              <a:t>Shaposhnik</a:t>
            </a:r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, Y. (2021). Understanding how dimension reduction tools work: an empirical approach to deciphering t-SNE, UMAP, </a:t>
            </a:r>
            <a:r>
              <a:rPr lang="en-US" altLang="ko-KR" sz="2800" dirty="0" err="1">
                <a:solidFill>
                  <a:srgbClr val="222222"/>
                </a:solidFill>
                <a:latin typeface="+mj-lt"/>
              </a:rPr>
              <a:t>TriMAP</a:t>
            </a:r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, and </a:t>
            </a:r>
            <a:r>
              <a:rPr lang="en-US" altLang="ko-KR" sz="2800" dirty="0" err="1">
                <a:solidFill>
                  <a:srgbClr val="222222"/>
                </a:solidFill>
                <a:latin typeface="+mj-lt"/>
              </a:rPr>
              <a:t>PaCMAP</a:t>
            </a:r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 for data visualization. </a:t>
            </a:r>
            <a:r>
              <a:rPr lang="en-US" altLang="ko-KR" sz="2800" i="1" dirty="0">
                <a:solidFill>
                  <a:srgbClr val="222222"/>
                </a:solidFill>
                <a:latin typeface="+mj-lt"/>
              </a:rPr>
              <a:t>Journal of Machine Learning Research</a:t>
            </a:r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, </a:t>
            </a:r>
            <a:r>
              <a:rPr lang="en-US" altLang="ko-KR" sz="2800" i="1" dirty="0">
                <a:solidFill>
                  <a:srgbClr val="222222"/>
                </a:solidFill>
                <a:latin typeface="+mj-lt"/>
              </a:rPr>
              <a:t>22</a:t>
            </a:r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(201), 1-73.</a:t>
            </a:r>
          </a:p>
          <a:p>
            <a:endParaRPr lang="en-US" altLang="ko-KR" sz="2800" dirty="0">
              <a:solidFill>
                <a:srgbClr val="222222"/>
              </a:solidFill>
              <a:latin typeface="+mj-lt"/>
            </a:endParaRPr>
          </a:p>
          <a:p>
            <a:r>
              <a:rPr lang="en-US" altLang="ko-KR" sz="2800" dirty="0">
                <a:solidFill>
                  <a:srgbClr val="222222"/>
                </a:solidFill>
                <a:latin typeface="+mj-lt"/>
              </a:rPr>
              <a:t>[2] </a:t>
            </a:r>
            <a:r>
              <a:rPr lang="en-US" altLang="ko-KR" sz="2800" dirty="0"/>
              <a:t>Ehsan Amid and Manfred K. </a:t>
            </a:r>
            <a:r>
              <a:rPr lang="en-US" altLang="ko-KR" sz="2800" dirty="0" err="1"/>
              <a:t>Warmuth</a:t>
            </a:r>
            <a:r>
              <a:rPr lang="en-US" altLang="ko-KR" sz="2800" dirty="0"/>
              <a:t>. </a:t>
            </a:r>
            <a:r>
              <a:rPr lang="en-US" altLang="ko-KR" sz="2800" dirty="0" err="1"/>
              <a:t>TriMap</a:t>
            </a:r>
            <a:r>
              <a:rPr lang="en-US" altLang="ko-KR" sz="2800" dirty="0"/>
              <a:t>: Large-scale Dimensionality Reduction Using Triplets. </a:t>
            </a:r>
            <a:r>
              <a:rPr lang="en-US" altLang="ko-KR" sz="2800" dirty="0" err="1"/>
              <a:t>arXiv</a:t>
            </a:r>
            <a:r>
              <a:rPr lang="en-US" altLang="ko-KR" sz="2800" dirty="0"/>
              <a:t> e-prints, art. arXiv:1910.00204, October 2019.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735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B4121F-9F1A-4933-A791-42A6656C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9" y="1690688"/>
            <a:ext cx="10711121" cy="49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Preliminary: t-SNE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DF9890-34EB-41B0-95E7-94447DF5E467}"/>
              </a:ext>
            </a:extLst>
          </p:cNvPr>
          <p:cNvSpPr/>
          <p:nvPr/>
        </p:nvSpPr>
        <p:spPr>
          <a:xfrm>
            <a:off x="3460796" y="37414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773183-C417-4490-B54D-7D113094BD59}"/>
              </a:ext>
            </a:extLst>
          </p:cNvPr>
          <p:cNvSpPr/>
          <p:nvPr/>
        </p:nvSpPr>
        <p:spPr>
          <a:xfrm>
            <a:off x="8172039" y="37414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/>
              <p:nvPr/>
            </p:nvSpPr>
            <p:spPr>
              <a:xfrm>
                <a:off x="3273311" y="3218255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11" y="3218255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/>
              <p:nvPr/>
            </p:nvSpPr>
            <p:spPr>
              <a:xfrm>
                <a:off x="7984554" y="3180429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554" y="3180429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28D0EB-B76F-402A-A0A7-3574039AE65D}"/>
              </a:ext>
            </a:extLst>
          </p:cNvPr>
          <p:cNvCxnSpPr/>
          <p:nvPr/>
        </p:nvCxnSpPr>
        <p:spPr>
          <a:xfrm>
            <a:off x="3931152" y="3882911"/>
            <a:ext cx="40534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14369EB-25CC-4D40-AC7B-972D2EC26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"/>
          <a:stretch/>
        </p:blipFill>
        <p:spPr>
          <a:xfrm>
            <a:off x="4366847" y="2821951"/>
            <a:ext cx="3182011" cy="881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82C9DA-BE2A-4518-94FE-9216AD00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076" y="4956533"/>
            <a:ext cx="5207845" cy="11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Preliminary: t-SNE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DF9890-34EB-41B0-95E7-94447DF5E467}"/>
              </a:ext>
            </a:extLst>
          </p:cNvPr>
          <p:cNvSpPr/>
          <p:nvPr/>
        </p:nvSpPr>
        <p:spPr>
          <a:xfrm>
            <a:off x="1171553" y="3767416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773183-C417-4490-B54D-7D113094BD59}"/>
              </a:ext>
            </a:extLst>
          </p:cNvPr>
          <p:cNvSpPr/>
          <p:nvPr/>
        </p:nvSpPr>
        <p:spPr>
          <a:xfrm>
            <a:off x="5882796" y="3767416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/>
              <p:nvPr/>
            </p:nvSpPr>
            <p:spPr>
              <a:xfrm>
                <a:off x="984068" y="3244196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68" y="3244196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/>
              <p:nvPr/>
            </p:nvSpPr>
            <p:spPr>
              <a:xfrm>
                <a:off x="5695311" y="3206370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311" y="3206370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28D0EB-B76F-402A-A0A7-3574039AE65D}"/>
              </a:ext>
            </a:extLst>
          </p:cNvPr>
          <p:cNvCxnSpPr/>
          <p:nvPr/>
        </p:nvCxnSpPr>
        <p:spPr>
          <a:xfrm>
            <a:off x="1641909" y="3908852"/>
            <a:ext cx="405340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82C9DA-BE2A-4518-94FE-9216AD0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70" y="3908852"/>
            <a:ext cx="4492478" cy="965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44A543-A29D-4E3D-B3DB-57CDCBE7C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4"/>
          <a:stretch/>
        </p:blipFill>
        <p:spPr>
          <a:xfrm>
            <a:off x="7921403" y="3064957"/>
            <a:ext cx="3182011" cy="881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BF5BA3-7A30-4DCF-BE7E-78F4E478B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755" y="2767898"/>
            <a:ext cx="2989709" cy="9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Preliminary: t-SNE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DF9890-34EB-41B0-95E7-94447DF5E467}"/>
              </a:ext>
            </a:extLst>
          </p:cNvPr>
          <p:cNvSpPr/>
          <p:nvPr/>
        </p:nvSpPr>
        <p:spPr>
          <a:xfrm>
            <a:off x="7010401" y="4965880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773183-C417-4490-B54D-7D113094BD59}"/>
              </a:ext>
            </a:extLst>
          </p:cNvPr>
          <p:cNvSpPr/>
          <p:nvPr/>
        </p:nvSpPr>
        <p:spPr>
          <a:xfrm>
            <a:off x="11721644" y="4965880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/>
              <p:nvPr/>
            </p:nvSpPr>
            <p:spPr>
              <a:xfrm>
                <a:off x="6822916" y="4442660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16" y="4442660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/>
              <p:nvPr/>
            </p:nvSpPr>
            <p:spPr>
              <a:xfrm>
                <a:off x="11534159" y="4404834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159" y="4404834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28D0EB-B76F-402A-A0A7-3574039AE65D}"/>
              </a:ext>
            </a:extLst>
          </p:cNvPr>
          <p:cNvCxnSpPr/>
          <p:nvPr/>
        </p:nvCxnSpPr>
        <p:spPr>
          <a:xfrm>
            <a:off x="7480757" y="5107316"/>
            <a:ext cx="405340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82C9DA-BE2A-4518-94FE-9216AD0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70" y="2981482"/>
            <a:ext cx="4492478" cy="965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44A543-A29D-4E3D-B3DB-57CDCBE7C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4"/>
          <a:stretch/>
        </p:blipFill>
        <p:spPr>
          <a:xfrm>
            <a:off x="7921403" y="2137587"/>
            <a:ext cx="3182011" cy="881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BF5BA3-7A30-4DCF-BE7E-78F4E478B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603" y="3966362"/>
            <a:ext cx="2989709" cy="999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8B47A9-2529-4585-ADC3-C562968C4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918" y="3123215"/>
            <a:ext cx="4761082" cy="111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5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Preliminary: t-SNE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9DF9890-34EB-41B0-95E7-94447DF5E467}"/>
              </a:ext>
            </a:extLst>
          </p:cNvPr>
          <p:cNvSpPr/>
          <p:nvPr/>
        </p:nvSpPr>
        <p:spPr>
          <a:xfrm>
            <a:off x="7010401" y="4078132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773183-C417-4490-B54D-7D113094BD59}"/>
              </a:ext>
            </a:extLst>
          </p:cNvPr>
          <p:cNvSpPr/>
          <p:nvPr/>
        </p:nvSpPr>
        <p:spPr>
          <a:xfrm>
            <a:off x="11721644" y="4078132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/>
              <p:nvPr/>
            </p:nvSpPr>
            <p:spPr>
              <a:xfrm>
                <a:off x="6822916" y="3554912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E24A7-2F1D-458A-A8ED-95B489979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16" y="3554912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/>
              <p:nvPr/>
            </p:nvSpPr>
            <p:spPr>
              <a:xfrm>
                <a:off x="11534159" y="3517086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C90FD5-158E-4676-B6E7-68ADB23B7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159" y="3517086"/>
                <a:ext cx="6578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C28D0EB-B76F-402A-A0A7-3574039AE65D}"/>
              </a:ext>
            </a:extLst>
          </p:cNvPr>
          <p:cNvCxnSpPr/>
          <p:nvPr/>
        </p:nvCxnSpPr>
        <p:spPr>
          <a:xfrm>
            <a:off x="7480757" y="4219568"/>
            <a:ext cx="405340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82C9DA-BE2A-4518-94FE-9216AD00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170" y="2093734"/>
            <a:ext cx="4492478" cy="9654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44A543-A29D-4E3D-B3DB-57CDCBE7C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4"/>
          <a:stretch/>
        </p:blipFill>
        <p:spPr>
          <a:xfrm>
            <a:off x="7921403" y="1249839"/>
            <a:ext cx="3182011" cy="881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BF5BA3-7A30-4DCF-BE7E-78F4E478B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603" y="3078614"/>
            <a:ext cx="2989709" cy="9995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8B47A9-2529-4585-ADC3-C562968C4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916" y="4681216"/>
            <a:ext cx="4761082" cy="1114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55C76D-0BF4-4F2B-9289-68109DDBE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9896" y="3459281"/>
            <a:ext cx="38766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A791B-E5C6-4A65-8827-685A8742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Preliminary: UMAP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5C1CB0-C7D7-468B-AD76-EDF00BFBE5F9}"/>
              </a:ext>
            </a:extLst>
          </p:cNvPr>
          <p:cNvSpPr/>
          <p:nvPr/>
        </p:nvSpPr>
        <p:spPr>
          <a:xfrm>
            <a:off x="5458208" y="4117611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EF8762-8B84-4928-AFEE-B4CC8D7D1F1A}"/>
              </a:ext>
            </a:extLst>
          </p:cNvPr>
          <p:cNvSpPr/>
          <p:nvPr/>
        </p:nvSpPr>
        <p:spPr>
          <a:xfrm>
            <a:off x="4306448" y="334562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/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96D7A-33CE-43E7-9750-864EA4DFD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723" y="3594391"/>
                <a:ext cx="657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729D1B63-48C6-4BA9-B799-D315C15C31FC}"/>
              </a:ext>
            </a:extLst>
          </p:cNvPr>
          <p:cNvSpPr/>
          <p:nvPr/>
        </p:nvSpPr>
        <p:spPr>
          <a:xfrm>
            <a:off x="2351655" y="4400483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E864DC-CCFA-4BA5-8969-4AC0771B2C8D}"/>
              </a:ext>
            </a:extLst>
          </p:cNvPr>
          <p:cNvSpPr/>
          <p:nvPr/>
        </p:nvSpPr>
        <p:spPr>
          <a:xfrm>
            <a:off x="4023576" y="607777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467012B-B86D-44E1-9334-D037567AFE62}"/>
              </a:ext>
            </a:extLst>
          </p:cNvPr>
          <p:cNvSpPr/>
          <p:nvPr/>
        </p:nvSpPr>
        <p:spPr>
          <a:xfrm>
            <a:off x="8026989" y="5936339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1470AC-6D4B-4915-9872-3426279A1411}"/>
              </a:ext>
            </a:extLst>
          </p:cNvPr>
          <p:cNvSpPr/>
          <p:nvPr/>
        </p:nvSpPr>
        <p:spPr>
          <a:xfrm>
            <a:off x="8566489" y="3080585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5EBCAD6-89C6-478F-9B74-7058B9BE1DB3}"/>
              </a:ext>
            </a:extLst>
          </p:cNvPr>
          <p:cNvSpPr/>
          <p:nvPr/>
        </p:nvSpPr>
        <p:spPr>
          <a:xfrm>
            <a:off x="6400463" y="1943887"/>
            <a:ext cx="282872" cy="2828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29818B-F8F9-4F53-A449-F984701B49C6}"/>
                  </a:ext>
                </a:extLst>
              </p:cNvPr>
              <p:cNvSpPr txBox="1"/>
              <p:nvPr/>
            </p:nvSpPr>
            <p:spPr>
              <a:xfrm>
                <a:off x="3849836" y="4591525"/>
                <a:ext cx="3782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/>
                  <a:t>nearest neighbors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29818B-F8F9-4F53-A449-F984701B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36" y="4591525"/>
                <a:ext cx="3782487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70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530</Words>
  <Application>Microsoft Office PowerPoint</Application>
  <PresentationFormat>와이드스크린</PresentationFormat>
  <Paragraphs>86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Cambria Math</vt:lpstr>
      <vt:lpstr>Office 테마</vt:lpstr>
      <vt:lpstr>Understanding How Dimension Reduction Tools Work: An Empirical Approach to Deciphering t-SNE, UMAP, TriMap, and PaCMAP for Data Visualization</vt:lpstr>
      <vt:lpstr>Contents</vt:lpstr>
      <vt:lpstr>1. Introduction</vt:lpstr>
      <vt:lpstr>1. Introduction</vt:lpstr>
      <vt:lpstr>2. Preliminary: t-SNE</vt:lpstr>
      <vt:lpstr>2. Preliminary: t-SNE</vt:lpstr>
      <vt:lpstr>2. Preliminary: t-SNE</vt:lpstr>
      <vt:lpstr>2. Preliminary: t-SNE</vt:lpstr>
      <vt:lpstr>2. Preliminary: UMAP</vt:lpstr>
      <vt:lpstr>2. Preliminary: UMAP</vt:lpstr>
      <vt:lpstr>2. Preliminary: UMAP</vt:lpstr>
      <vt:lpstr>2. Preliminary: UMAP</vt:lpstr>
      <vt:lpstr>2. Preliminary: UMAP</vt:lpstr>
      <vt:lpstr>2. Preliminary: UMAP</vt:lpstr>
      <vt:lpstr>2. Preliminary: UMAP</vt:lpstr>
      <vt:lpstr>2. Preliminary: TriMap</vt:lpstr>
      <vt:lpstr>2. Preliminary: TriMap</vt:lpstr>
      <vt:lpstr>2. Preliminary: TriMap</vt:lpstr>
      <vt:lpstr>2. Preliminary: TriMap</vt:lpstr>
      <vt:lpstr>3. Principles of a Good Objective Function for Dimension Reduction, Part I: The Loss Function</vt:lpstr>
      <vt:lpstr>PowerPoint 프레젠테이션</vt:lpstr>
      <vt:lpstr>3. Principles of a Good Objective Function for Dimension Reduction, Part I: The Loss Function</vt:lpstr>
      <vt:lpstr>PowerPoint 프레젠테이션</vt:lpstr>
      <vt:lpstr>PowerPoint 프레젠테이션</vt:lpstr>
      <vt:lpstr>4. Principles of a Good Objective Function for Dimension Reduction, Part II: Graph Construction and Attractive and Repulsive Forces</vt:lpstr>
      <vt:lpstr>4. Principles of a Good Objective Function for Dimension Reduction, Part II: Graph Construction and Attractive and Repulsive Forces</vt:lpstr>
      <vt:lpstr>4. Part II: Graph Construction and Attractive and Repulsive Forces: t-SNE and UMAP</vt:lpstr>
      <vt:lpstr>4. Part II: Graph Construction and Attractive and Repulsive Forces: t-SNE and UMAP</vt:lpstr>
      <vt:lpstr>PowerPoint 프레젠테이션</vt:lpstr>
      <vt:lpstr>PowerPoint 프레젠테이션</vt:lpstr>
      <vt:lpstr>5. The PaCMAP Algorithm</vt:lpstr>
      <vt:lpstr>5. The PaCMAP Algorithm</vt:lpstr>
      <vt:lpstr>5. The PaCMAP Algorithm</vt:lpstr>
      <vt:lpstr>6. Numerical experiments</vt:lpstr>
      <vt:lpstr>6. Numerical experiments</vt:lpstr>
      <vt:lpstr>6. Numerical experiments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</dc:title>
  <dc:creator>김광우</dc:creator>
  <cp:lastModifiedBy>김광우</cp:lastModifiedBy>
  <cp:revision>60</cp:revision>
  <dcterms:created xsi:type="dcterms:W3CDTF">2021-10-31T10:37:06Z</dcterms:created>
  <dcterms:modified xsi:type="dcterms:W3CDTF">2021-11-22T09:18:22Z</dcterms:modified>
</cp:coreProperties>
</file>